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Nunito"/>
      <p:regular r:id="rId18"/>
      <p:bold r:id="rId19"/>
      <p:italic r:id="rId20"/>
      <p:boldItalic r:id="rId21"/>
    </p:embeddedFont>
    <p:embeddedFont>
      <p:font typeface="Maven Pro"/>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11" Type="http://schemas.openxmlformats.org/officeDocument/2006/relationships/slide" Target="slides/slide6.xml"/><Relationship Id="rId22" Type="http://schemas.openxmlformats.org/officeDocument/2006/relationships/font" Target="fonts/MavenPro-regular.fntdata"/><Relationship Id="rId10" Type="http://schemas.openxmlformats.org/officeDocument/2006/relationships/slide" Target="slides/slide5.xml"/><Relationship Id="rId21"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MavenPr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unito-bold.fntdata"/><Relationship Id="rId6" Type="http://schemas.openxmlformats.org/officeDocument/2006/relationships/slide" Target="slides/slide1.xml"/><Relationship Id="rId18"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b085b9139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b085b9139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b085b9139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b085b9139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b085b9139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b085b9139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b05827f631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b05827f631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b05827f631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b05827f631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b05827f631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b05827f631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b05827f631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b05827f631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ca6d2b558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ca6d2b558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b05827f631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b05827f631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b05827f631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b05827f631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b05827f631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b05827f631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sk"/>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sk"/>
              <a:t>Meteostanica pomocou PLC</a:t>
            </a:r>
            <a:endParaRPr/>
          </a:p>
        </p:txBody>
      </p:sp>
      <p:sp>
        <p:nvSpPr>
          <p:cNvPr id="278" name="Google Shape;278;p13"/>
          <p:cNvSpPr txBox="1"/>
          <p:nvPr>
            <p:ph idx="1" type="subTitle"/>
          </p:nvPr>
        </p:nvSpPr>
        <p:spPr>
          <a:xfrm>
            <a:off x="760500" y="4358300"/>
            <a:ext cx="64080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Branislav Kadlec			        </a:t>
            </a:r>
            <a:br>
              <a:rPr lang="sk"/>
            </a:br>
            <a:r>
              <a:rPr lang="sk"/>
              <a:t>						        konzultant: </a:t>
            </a:r>
            <a:r>
              <a:rPr b="1" lang="sk"/>
              <a:t>Mgr. Petra Melíšková</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pic>
        <p:nvPicPr>
          <p:cNvPr id="344" name="Google Shape;344;p22"/>
          <p:cNvPicPr preferRelativeResize="0"/>
          <p:nvPr/>
        </p:nvPicPr>
        <p:blipFill rotWithShape="1">
          <a:blip r:embed="rId3">
            <a:alphaModFix/>
          </a:blip>
          <a:srcRect b="9428" l="0" r="8332" t="14230"/>
          <a:stretch/>
        </p:blipFill>
        <p:spPr>
          <a:xfrm>
            <a:off x="4927950" y="535325"/>
            <a:ext cx="2752749" cy="4072850"/>
          </a:xfrm>
          <a:prstGeom prst="rect">
            <a:avLst/>
          </a:prstGeom>
          <a:noFill/>
          <a:ln>
            <a:noFill/>
          </a:ln>
        </p:spPr>
      </p:pic>
      <p:sp>
        <p:nvSpPr>
          <p:cNvPr id="345" name="Google Shape;345;p22"/>
          <p:cNvSpPr txBox="1"/>
          <p:nvPr>
            <p:ph type="title"/>
          </p:nvPr>
        </p:nvSpPr>
        <p:spPr>
          <a:xfrm>
            <a:off x="1303800" y="598575"/>
            <a:ext cx="6636000" cy="15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Prvý </a:t>
            </a:r>
            <a:r>
              <a:rPr lang="sk"/>
              <a:t>funkčný </a:t>
            </a:r>
            <a:endParaRPr/>
          </a:p>
          <a:p>
            <a:pPr indent="0" lvl="0" marL="0" rtl="0" algn="l">
              <a:spcBef>
                <a:spcPts val="0"/>
              </a:spcBef>
              <a:spcAft>
                <a:spcPts val="0"/>
              </a:spcAft>
              <a:buNone/>
            </a:pPr>
            <a:r>
              <a:rPr lang="sk"/>
              <a:t>prototyp stanice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23"/>
          <p:cNvSpPr txBox="1"/>
          <p:nvPr>
            <p:ph type="title"/>
          </p:nvPr>
        </p:nvSpPr>
        <p:spPr>
          <a:xfrm>
            <a:off x="1303800" y="598575"/>
            <a:ext cx="6636000" cy="15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Ukážka výstupu zo stanice</a:t>
            </a:r>
            <a:endParaRPr/>
          </a:p>
        </p:txBody>
      </p:sp>
      <p:pic>
        <p:nvPicPr>
          <p:cNvPr id="351" name="Google Shape;351;p23"/>
          <p:cNvPicPr preferRelativeResize="0"/>
          <p:nvPr/>
        </p:nvPicPr>
        <p:blipFill rotWithShape="1">
          <a:blip r:embed="rId3">
            <a:alphaModFix/>
          </a:blip>
          <a:srcRect b="0" l="0" r="1224" t="0"/>
          <a:stretch/>
        </p:blipFill>
        <p:spPr>
          <a:xfrm>
            <a:off x="1303800" y="1278500"/>
            <a:ext cx="6787901" cy="37225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4"/>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sk" sz="4500"/>
              <a:t>Ďakujem za pozornosť</a:t>
            </a:r>
            <a:endParaRPr sz="4500"/>
          </a:p>
        </p:txBody>
      </p:sp>
      <p:sp>
        <p:nvSpPr>
          <p:cNvPr id="357" name="Google Shape;357;p24"/>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br>
              <a:rPr lang="sk"/>
            </a:br>
            <a:br>
              <a:rPr lang="sk"/>
            </a:br>
            <a:br>
              <a:rPr lang="sk"/>
            </a:br>
            <a:r>
              <a:rPr lang="sk"/>
              <a:t>Branislav Kadlec</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88550" y="1236300"/>
            <a:ext cx="6366900" cy="186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sk" sz="4600"/>
              <a:t>Priehľadnosť</a:t>
            </a:r>
            <a:endParaRPr sz="4600"/>
          </a:p>
          <a:p>
            <a:pPr indent="0" lvl="0" marL="0" rtl="0" algn="ctr">
              <a:spcBef>
                <a:spcPts val="0"/>
              </a:spcBef>
              <a:spcAft>
                <a:spcPts val="0"/>
              </a:spcAft>
              <a:buNone/>
            </a:pPr>
            <a:r>
              <a:rPr lang="sk" sz="4600"/>
              <a:t>a Open Source</a:t>
            </a:r>
            <a:endParaRPr sz="4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Moje ciele</a:t>
            </a:r>
            <a:endParaRPr/>
          </a:p>
        </p:txBody>
      </p:sp>
      <p:sp>
        <p:nvSpPr>
          <p:cNvPr id="289" name="Google Shape;289;p15"/>
          <p:cNvSpPr txBox="1"/>
          <p:nvPr>
            <p:ph idx="1" type="body"/>
          </p:nvPr>
        </p:nvSpPr>
        <p:spPr>
          <a:xfrm>
            <a:off x="1303800" y="1990050"/>
            <a:ext cx="36564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sz="1600"/>
              <a:t>Povedané veľmi jednoducho:</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rPr lang="sk" sz="1600"/>
              <a:t>Navrhnúť a zhotoviť malú, prenosnú a spoľahlivú meteostanicu, ktorá bude ľahko dostupná, pomerne lacná s možnosťou nasadenia vo všetkých klimatických podmienkach.</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16"/>
          <p:cNvSpPr txBox="1"/>
          <p:nvPr>
            <p:ph type="title"/>
          </p:nvPr>
        </p:nvSpPr>
        <p:spPr>
          <a:xfrm>
            <a:off x="1303800" y="598575"/>
            <a:ext cx="3312000" cy="11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Platforma Arduino</a:t>
            </a:r>
            <a:endParaRPr/>
          </a:p>
        </p:txBody>
      </p:sp>
      <p:sp>
        <p:nvSpPr>
          <p:cNvPr id="295" name="Google Shape;295;p16"/>
          <p:cNvSpPr txBox="1"/>
          <p:nvPr>
            <p:ph idx="1" type="body"/>
          </p:nvPr>
        </p:nvSpPr>
        <p:spPr>
          <a:xfrm>
            <a:off x="1303800" y="1902450"/>
            <a:ext cx="3312000" cy="2629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sk"/>
              <a:t>Arduino je sama o sebe Open Source platforma ktorá, sprostredkováva </a:t>
            </a:r>
            <a:r>
              <a:rPr lang="sk"/>
              <a:t>mikroprocesory</a:t>
            </a:r>
            <a:r>
              <a:rPr lang="sk"/>
              <a:t> do jednoduchých a dostupných dosiek. Takto sprostredkovaný výkon procesora sa potom dá prispôsobiť do mnohých riešení akejkoľvek problematiky. Najnovšie verzie prinášajú na dosky aj spôsob pripojenia na internet čo nám dáva nepredstaviteľné množstvo možností.</a:t>
            </a:r>
            <a:endParaRPr/>
          </a:p>
        </p:txBody>
      </p:sp>
      <p:pic>
        <p:nvPicPr>
          <p:cNvPr id="296" name="Google Shape;296;p16"/>
          <p:cNvPicPr preferRelativeResize="0"/>
          <p:nvPr/>
        </p:nvPicPr>
        <p:blipFill>
          <a:blip r:embed="rId3">
            <a:alphaModFix/>
          </a:blip>
          <a:stretch>
            <a:fillRect/>
          </a:stretch>
        </p:blipFill>
        <p:spPr>
          <a:xfrm>
            <a:off x="5101175" y="1902450"/>
            <a:ext cx="3506601" cy="2629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7"/>
          <p:cNvSpPr/>
          <p:nvPr/>
        </p:nvSpPr>
        <p:spPr>
          <a:xfrm>
            <a:off x="1073075" y="1597875"/>
            <a:ext cx="1813200" cy="14268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Súčiastky a komponenty</a:t>
            </a:r>
            <a:endParaRPr/>
          </a:p>
        </p:txBody>
      </p:sp>
      <p:pic>
        <p:nvPicPr>
          <p:cNvPr id="303" name="Google Shape;303;p17"/>
          <p:cNvPicPr preferRelativeResize="0"/>
          <p:nvPr/>
        </p:nvPicPr>
        <p:blipFill rotWithShape="1">
          <a:blip r:embed="rId3">
            <a:alphaModFix/>
          </a:blip>
          <a:srcRect b="9763" l="31729" r="18716" t="0"/>
          <a:stretch/>
        </p:blipFill>
        <p:spPr>
          <a:xfrm rot="-5400000">
            <a:off x="3501662" y="820513"/>
            <a:ext cx="1481651" cy="6091824"/>
          </a:xfrm>
          <a:prstGeom prst="rect">
            <a:avLst/>
          </a:prstGeom>
          <a:noFill/>
          <a:ln>
            <a:noFill/>
          </a:ln>
        </p:spPr>
      </p:pic>
      <p:sp>
        <p:nvSpPr>
          <p:cNvPr id="304" name="Google Shape;304;p17"/>
          <p:cNvSpPr txBox="1"/>
          <p:nvPr/>
        </p:nvSpPr>
        <p:spPr>
          <a:xfrm>
            <a:off x="1072975" y="1638600"/>
            <a:ext cx="1813200" cy="144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sk">
                <a:latin typeface="Nunito"/>
                <a:ea typeface="Nunito"/>
                <a:cs typeface="Nunito"/>
                <a:sym typeface="Nunito"/>
              </a:rPr>
              <a:t>Arduino UNO Wifi Rev 2</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sk" sz="1200">
                <a:latin typeface="Nunito"/>
                <a:ea typeface="Nunito"/>
                <a:cs typeface="Nunito"/>
                <a:sym typeface="Nunito"/>
              </a:rPr>
              <a:t>Doska Arduino s možnosťou pripojenia cez wifi čip</a:t>
            </a:r>
            <a:endParaRPr sz="1200">
              <a:latin typeface="Nunito"/>
              <a:ea typeface="Nunito"/>
              <a:cs typeface="Nunito"/>
              <a:sym typeface="Nunito"/>
            </a:endParaRPr>
          </a:p>
        </p:txBody>
      </p:sp>
      <p:sp>
        <p:nvSpPr>
          <p:cNvPr id="305" name="Google Shape;305;p17"/>
          <p:cNvSpPr txBox="1"/>
          <p:nvPr/>
        </p:nvSpPr>
        <p:spPr>
          <a:xfrm>
            <a:off x="2970400" y="1638600"/>
            <a:ext cx="1093500" cy="143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sk">
                <a:latin typeface="Nunito"/>
                <a:ea typeface="Nunito"/>
                <a:cs typeface="Nunito"/>
                <a:sym typeface="Nunito"/>
              </a:rPr>
              <a:t>TEMT6000</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sk" sz="1200">
                <a:latin typeface="Nunito"/>
                <a:ea typeface="Nunito"/>
                <a:cs typeface="Nunito"/>
                <a:sym typeface="Nunito"/>
              </a:rPr>
              <a:t>Senzor svietivosti</a:t>
            </a:r>
            <a:endParaRPr sz="1200">
              <a:latin typeface="Nunito"/>
              <a:ea typeface="Nunito"/>
              <a:cs typeface="Nunito"/>
              <a:sym typeface="Nunito"/>
            </a:endParaRPr>
          </a:p>
        </p:txBody>
      </p:sp>
      <p:sp>
        <p:nvSpPr>
          <p:cNvPr id="306" name="Google Shape;306;p17"/>
          <p:cNvSpPr txBox="1"/>
          <p:nvPr/>
        </p:nvSpPr>
        <p:spPr>
          <a:xfrm>
            <a:off x="4113400" y="1651000"/>
            <a:ext cx="853800" cy="14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sk">
                <a:latin typeface="Nunito"/>
                <a:ea typeface="Nunito"/>
                <a:cs typeface="Nunito"/>
                <a:sym typeface="Nunito"/>
              </a:rPr>
              <a:t>DHT11</a:t>
            </a:r>
            <a:endParaRPr>
              <a:latin typeface="Nunito"/>
              <a:ea typeface="Nunito"/>
              <a:cs typeface="Nunito"/>
              <a:sym typeface="Nunito"/>
            </a:endParaRPr>
          </a:p>
          <a:p>
            <a:pPr indent="0" lvl="0" marL="0" rtl="0" algn="l">
              <a:spcBef>
                <a:spcPts val="0"/>
              </a:spcBef>
              <a:spcAft>
                <a:spcPts val="0"/>
              </a:spcAft>
              <a:buNone/>
            </a:pPr>
            <a:r>
              <a:t/>
            </a:r>
            <a:endParaRPr sz="1200">
              <a:latin typeface="Nunito"/>
              <a:ea typeface="Nunito"/>
              <a:cs typeface="Nunito"/>
              <a:sym typeface="Nunito"/>
            </a:endParaRPr>
          </a:p>
          <a:p>
            <a:pPr indent="0" lvl="0" marL="0" rtl="0" algn="l">
              <a:spcBef>
                <a:spcPts val="0"/>
              </a:spcBef>
              <a:spcAft>
                <a:spcPts val="0"/>
              </a:spcAft>
              <a:buNone/>
            </a:pPr>
            <a:r>
              <a:t/>
            </a:r>
            <a:endParaRPr sz="1200">
              <a:latin typeface="Nunito"/>
              <a:ea typeface="Nunito"/>
              <a:cs typeface="Nunito"/>
              <a:sym typeface="Nunito"/>
            </a:endParaRPr>
          </a:p>
          <a:p>
            <a:pPr indent="0" lvl="0" marL="0" rtl="0" algn="l">
              <a:spcBef>
                <a:spcPts val="0"/>
              </a:spcBef>
              <a:spcAft>
                <a:spcPts val="0"/>
              </a:spcAft>
              <a:buNone/>
            </a:pPr>
            <a:r>
              <a:rPr lang="sk" sz="1200">
                <a:latin typeface="Nunito"/>
                <a:ea typeface="Nunito"/>
                <a:cs typeface="Nunito"/>
                <a:sym typeface="Nunito"/>
              </a:rPr>
              <a:t>Senzor teploty a vlhkosti</a:t>
            </a:r>
            <a:endParaRPr sz="1200">
              <a:latin typeface="Nunito"/>
              <a:ea typeface="Nunito"/>
              <a:cs typeface="Nunito"/>
              <a:sym typeface="Nunito"/>
            </a:endParaRPr>
          </a:p>
        </p:txBody>
      </p:sp>
      <p:sp>
        <p:nvSpPr>
          <p:cNvPr id="307" name="Google Shape;307;p17"/>
          <p:cNvSpPr/>
          <p:nvPr/>
        </p:nvSpPr>
        <p:spPr>
          <a:xfrm>
            <a:off x="2980900" y="1597863"/>
            <a:ext cx="1072500" cy="14268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7"/>
          <p:cNvSpPr/>
          <p:nvPr/>
        </p:nvSpPr>
        <p:spPr>
          <a:xfrm>
            <a:off x="4113400" y="1597875"/>
            <a:ext cx="853800" cy="14268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7"/>
          <p:cNvSpPr/>
          <p:nvPr/>
        </p:nvSpPr>
        <p:spPr>
          <a:xfrm>
            <a:off x="5044600" y="1597875"/>
            <a:ext cx="931200" cy="14268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7"/>
          <p:cNvSpPr/>
          <p:nvPr/>
        </p:nvSpPr>
        <p:spPr>
          <a:xfrm>
            <a:off x="6102275" y="1597863"/>
            <a:ext cx="1072500" cy="14268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7"/>
          <p:cNvSpPr txBox="1"/>
          <p:nvPr/>
        </p:nvSpPr>
        <p:spPr>
          <a:xfrm>
            <a:off x="5059050" y="1651000"/>
            <a:ext cx="9312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sk">
                <a:latin typeface="Nunito"/>
                <a:ea typeface="Nunito"/>
                <a:cs typeface="Nunito"/>
                <a:sym typeface="Nunito"/>
              </a:rPr>
              <a:t>BMP180</a:t>
            </a:r>
            <a:endParaRPr>
              <a:latin typeface="Nunito"/>
              <a:ea typeface="Nunito"/>
              <a:cs typeface="Nunito"/>
              <a:sym typeface="Nunito"/>
            </a:endParaRPr>
          </a:p>
          <a:p>
            <a:pPr indent="0" lvl="0" marL="0" rtl="0" algn="ctr">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sk" sz="1200">
                <a:latin typeface="Nunito"/>
                <a:ea typeface="Nunito"/>
                <a:cs typeface="Nunito"/>
                <a:sym typeface="Nunito"/>
              </a:rPr>
              <a:t>Senzor teploty a tlaku</a:t>
            </a:r>
            <a:endParaRPr sz="1200">
              <a:latin typeface="Nunito"/>
              <a:ea typeface="Nunito"/>
              <a:cs typeface="Nunito"/>
              <a:sym typeface="Nunito"/>
            </a:endParaRPr>
          </a:p>
        </p:txBody>
      </p:sp>
      <p:sp>
        <p:nvSpPr>
          <p:cNvPr id="312" name="Google Shape;312;p17"/>
          <p:cNvSpPr txBox="1"/>
          <p:nvPr/>
        </p:nvSpPr>
        <p:spPr>
          <a:xfrm>
            <a:off x="6096000" y="1661800"/>
            <a:ext cx="10935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sk">
                <a:latin typeface="Nunito"/>
                <a:ea typeface="Nunito"/>
                <a:cs typeface="Nunito"/>
                <a:sym typeface="Nunito"/>
              </a:rPr>
              <a:t>OV7670</a:t>
            </a:r>
            <a:endParaRPr>
              <a:latin typeface="Nunito"/>
              <a:ea typeface="Nunito"/>
              <a:cs typeface="Nunito"/>
              <a:sym typeface="Nunito"/>
            </a:endParaRPr>
          </a:p>
          <a:p>
            <a:pPr indent="0" lvl="0" marL="0" rtl="0" algn="ctr">
              <a:spcBef>
                <a:spcPts val="0"/>
              </a:spcBef>
              <a:spcAft>
                <a:spcPts val="0"/>
              </a:spcAft>
              <a:buNone/>
            </a:pPr>
            <a:r>
              <a:t/>
            </a:r>
            <a:endParaRPr>
              <a:latin typeface="Nunito"/>
              <a:ea typeface="Nunito"/>
              <a:cs typeface="Nunito"/>
              <a:sym typeface="Nunito"/>
            </a:endParaRPr>
          </a:p>
          <a:p>
            <a:pPr indent="0" lvl="0" marL="0" rtl="0" algn="ctr">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sk" sz="1200">
                <a:latin typeface="Nunito"/>
                <a:ea typeface="Nunito"/>
                <a:cs typeface="Nunito"/>
                <a:sym typeface="Nunito"/>
              </a:rPr>
              <a:t>Arduino kompatibilná</a:t>
            </a:r>
            <a:r>
              <a:rPr lang="sk" sz="1200">
                <a:latin typeface="Nunito"/>
                <a:ea typeface="Nunito"/>
                <a:cs typeface="Nunito"/>
                <a:sym typeface="Nunito"/>
              </a:rPr>
              <a:t> video kamera</a:t>
            </a:r>
            <a:endParaRPr sz="1200">
              <a:latin typeface="Nunito"/>
              <a:ea typeface="Nunito"/>
              <a:cs typeface="Nunito"/>
              <a:sym typeface="Nunito"/>
            </a:endParaRPr>
          </a:p>
          <a:p>
            <a:pPr indent="0" lvl="0" marL="0" rtl="0" algn="ctr">
              <a:spcBef>
                <a:spcPts val="0"/>
              </a:spcBef>
              <a:spcAft>
                <a:spcPts val="0"/>
              </a:spcAft>
              <a:buNone/>
            </a:pPr>
            <a:r>
              <a:t/>
            </a:r>
            <a:endParaRPr>
              <a:latin typeface="Nunito"/>
              <a:ea typeface="Nunito"/>
              <a:cs typeface="Nunito"/>
              <a:sym typeface="Nunito"/>
            </a:endParaRPr>
          </a:p>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Súčiastky a komponenty</a:t>
            </a:r>
            <a:endParaRPr/>
          </a:p>
        </p:txBody>
      </p:sp>
      <p:sp>
        <p:nvSpPr>
          <p:cNvPr id="318" name="Google Shape;318;p18"/>
          <p:cNvSpPr txBox="1"/>
          <p:nvPr>
            <p:ph idx="1" type="body"/>
          </p:nvPr>
        </p:nvSpPr>
        <p:spPr>
          <a:xfrm>
            <a:off x="2731300" y="178400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sk"/>
              <a:t>DHT-11		TEMT6000 		BMP180	</a:t>
            </a:r>
            <a:endParaRPr/>
          </a:p>
        </p:txBody>
      </p:sp>
      <p:pic>
        <p:nvPicPr>
          <p:cNvPr id="319" name="Google Shape;319;p18"/>
          <p:cNvPicPr preferRelativeResize="0"/>
          <p:nvPr/>
        </p:nvPicPr>
        <p:blipFill rotWithShape="1">
          <a:blip r:embed="rId3">
            <a:alphaModFix/>
          </a:blip>
          <a:srcRect b="16829" l="17931" r="0" t="29212"/>
          <a:stretch/>
        </p:blipFill>
        <p:spPr>
          <a:xfrm>
            <a:off x="1303800" y="2159275"/>
            <a:ext cx="6843925" cy="25415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Zostavenie</a:t>
            </a:r>
            <a:endParaRPr/>
          </a:p>
        </p:txBody>
      </p:sp>
      <p:sp>
        <p:nvSpPr>
          <p:cNvPr id="325" name="Google Shape;325;p19"/>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sk"/>
              <a:t>Všetky komponenty potrebujú byť napojené do jedného funkčného obvodu. Tento obvod musí byť zostrojený s ohľadom na počet vstupných a výstupných pinov na doske. Taktiež je dôležité brať ohľad na internú RAM pamäť dosky. Návrhy, testy a následné znovu navrhovanie mi zabralo viac ako dva týždne práce.</a:t>
            </a:r>
            <a:endParaRPr/>
          </a:p>
        </p:txBody>
      </p:sp>
      <p:pic>
        <p:nvPicPr>
          <p:cNvPr id="326" name="Google Shape;326;p19"/>
          <p:cNvPicPr preferRelativeResize="0"/>
          <p:nvPr/>
        </p:nvPicPr>
        <p:blipFill>
          <a:blip r:embed="rId3">
            <a:alphaModFix/>
          </a:blip>
          <a:stretch>
            <a:fillRect/>
          </a:stretch>
        </p:blipFill>
        <p:spPr>
          <a:xfrm>
            <a:off x="4734300" y="1664550"/>
            <a:ext cx="4257302" cy="23947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0"/>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Kód</a:t>
            </a:r>
            <a:endParaRPr/>
          </a:p>
        </p:txBody>
      </p:sp>
      <p:sp>
        <p:nvSpPr>
          <p:cNvPr id="332" name="Google Shape;332;p20"/>
          <p:cNvSpPr txBox="1"/>
          <p:nvPr>
            <p:ph idx="1" type="body"/>
          </p:nvPr>
        </p:nvSpPr>
        <p:spPr>
          <a:xfrm>
            <a:off x="1303800" y="1680213"/>
            <a:ext cx="3312000" cy="222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sz="1500"/>
              <a:t>-Zbieranie dát</a:t>
            </a:r>
            <a:endParaRPr sz="1500"/>
          </a:p>
          <a:p>
            <a:pPr indent="0" lvl="0" marL="0" rtl="0" algn="l">
              <a:spcBef>
                <a:spcPts val="1600"/>
              </a:spcBef>
              <a:spcAft>
                <a:spcPts val="0"/>
              </a:spcAft>
              <a:buNone/>
            </a:pPr>
            <a:r>
              <a:rPr lang="sk" sz="1500"/>
              <a:t>-Hostovanie servera</a:t>
            </a:r>
            <a:endParaRPr sz="1500"/>
          </a:p>
          <a:p>
            <a:pPr indent="0" lvl="0" marL="0" rtl="0" algn="l">
              <a:spcBef>
                <a:spcPts val="1600"/>
              </a:spcBef>
              <a:spcAft>
                <a:spcPts val="1600"/>
              </a:spcAft>
              <a:buNone/>
            </a:pPr>
            <a:r>
              <a:rPr lang="sk" sz="1500"/>
              <a:t>-Odosielanie na internet</a:t>
            </a:r>
            <a:endParaRPr sz="1500"/>
          </a:p>
        </p:txBody>
      </p:sp>
      <p:pic>
        <p:nvPicPr>
          <p:cNvPr id="333" name="Google Shape;333;p20"/>
          <p:cNvPicPr preferRelativeResize="0"/>
          <p:nvPr/>
        </p:nvPicPr>
        <p:blipFill>
          <a:blip r:embed="rId3">
            <a:alphaModFix/>
          </a:blip>
          <a:stretch>
            <a:fillRect/>
          </a:stretch>
        </p:blipFill>
        <p:spPr>
          <a:xfrm>
            <a:off x="5091975" y="114975"/>
            <a:ext cx="2759400" cy="50285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pic>
        <p:nvPicPr>
          <p:cNvPr id="338" name="Google Shape;338;p21"/>
          <p:cNvPicPr preferRelativeResize="0"/>
          <p:nvPr/>
        </p:nvPicPr>
        <p:blipFill>
          <a:blip r:embed="rId3">
            <a:alphaModFix/>
          </a:blip>
          <a:stretch>
            <a:fillRect/>
          </a:stretch>
        </p:blipFill>
        <p:spPr>
          <a:xfrm>
            <a:off x="1513650" y="2227500"/>
            <a:ext cx="3891600" cy="2180175"/>
          </a:xfrm>
          <a:prstGeom prst="rect">
            <a:avLst/>
          </a:prstGeom>
          <a:noFill/>
          <a:ln>
            <a:noFill/>
          </a:ln>
        </p:spPr>
      </p:pic>
      <p:sp>
        <p:nvSpPr>
          <p:cNvPr id="339" name="Google Shape;339;p21"/>
          <p:cNvSpPr txBox="1"/>
          <p:nvPr>
            <p:ph type="title"/>
          </p:nvPr>
        </p:nvSpPr>
        <p:spPr>
          <a:xfrm>
            <a:off x="1303800" y="598575"/>
            <a:ext cx="6636000" cy="15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sk"/>
              <a:t>Pripojenie na internet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